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0"/>
    <p:restoredTop sz="94694"/>
  </p:normalViewPr>
  <p:slideViewPr>
    <p:cSldViewPr snapToGrid="0">
      <p:cViewPr varScale="1">
        <p:scale>
          <a:sx n="121" d="100"/>
          <a:sy n="121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BB364-BF36-0442-BEC2-AFF373081A6E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65D74-D146-664F-BF59-95429DA02B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73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5D74-D146-664F-BF59-95429DA02B5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6204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44AE-B965-5061-F7D1-39B0ACA67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A66A4C-A0F1-2408-B4D8-EB1A8AAC6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E05F29-1CD5-2948-727E-6555D8D0E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468F0-3882-5941-0B98-5BF736834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5D74-D146-664F-BF59-95429DA02B5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68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7FB94-B18C-62B8-8B4B-7E5A1FE59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859658-F05E-5135-F80F-D9948E498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4EF6F6-80CD-ED8A-82B1-EDF82376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BF5C5C-4866-14F1-032A-560FAF144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5D74-D146-664F-BF59-95429DA02B5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199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8059E-8298-2232-C9E6-41F89DE51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C91465-C5FA-745F-8464-37740E085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FF45B7-F0F3-7F4E-9442-531CAFB27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CE35B-13E5-BC82-3E70-E924E34023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5D74-D146-664F-BF59-95429DA02B5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797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02A19-4D0C-B920-E26A-DF78ECFFC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6FE43B-5CAC-E675-E6A4-7634617FC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4C8CBB-B818-0EE6-E1ED-53623CC53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208175-B1FF-0022-9CDE-7DD237F01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5D74-D146-664F-BF59-95429DA02B5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9144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B8074-9A56-1E7A-D38F-E17A58B3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189A4A-F973-CDFF-6CE3-04BB5B585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DAAC0D-F5FB-33D9-8C70-DBC967012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C4BBAB-839A-2FBB-9BCB-E30BF8072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5D74-D146-664F-BF59-95429DA02B5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1528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E58C4-F3E8-A62F-EC76-44BFB7968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435AB7-C535-61FB-F39B-6A3D92B9A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69CB71-961E-AD5E-57B0-1340D5C41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85B214-EF34-FEC2-C0F5-CEFB42E43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5D74-D146-664F-BF59-95429DA02B5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838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6E652-F178-9AB4-7E98-6A9E70322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81433-E8C8-8E84-F411-C27F9C42C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E0C47E-F82D-84CD-EF67-631A98609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163C2-0985-346C-277C-AB5038410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5D74-D146-664F-BF59-95429DA02B5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634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DF933-4CC9-B302-C931-2C88F9896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61642B-1905-D190-2FBF-C9E17B235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0FB10-A765-B24E-4EBB-ACB0466D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016C7-7051-EF75-B7A7-E7514E693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DB79-A075-BFD2-4F67-BD04439E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769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FD21E-1EB0-0C82-78E7-941D38BD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91534A-B99A-4CEE-0D16-CBC920388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E06FA-E75A-15A8-4C2A-773364D8C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98066-6DB3-FB53-512A-B55ABC50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55087-B129-712D-E85F-572711F8F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519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354830-AF71-FC63-57F1-7FAC8EFF1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0755A-E4BC-B6A0-F66C-6D69673F8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BFF3EB-4F54-23D1-31FF-F9202F6B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5449F8-4223-703E-29D0-E9D7F77A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5B5708-E863-DE55-77D1-B91DA16A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76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6A52B-EDE4-AA79-9A83-23F9453F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D9682-9B28-7350-D704-D7613F087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ED38C-91C7-E9EB-BA62-1499CBA9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9ABD7B-987E-207A-E432-16DF5B2C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D822A-A113-7D0D-FAA1-6BD9EC2C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19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FD98E-F467-105E-315E-CD791E04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82AEE6-6650-9937-4935-6A0374D2E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226F1-F104-E163-2A1B-A40FEA77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B38F65-6275-4123-9B01-BFE15C65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CC700-1922-087C-D067-E9AEAEF8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471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FF000-A606-45AF-3A3C-FC32617E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9381B-2B1F-6B92-FB24-7BAD89758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0505D8-CB78-030D-D399-2A001E6EE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9BADC0-CCB8-A894-6D02-9A81EC8E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150A72-2D9D-9F8B-86A9-778CF6CD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623ADC-5495-65FC-1E98-2B34221B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38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B2A8A-CA77-B17D-1C83-2851D6B7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EE27FB-99E4-C5E5-F5D3-EB569DA1C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2060AF-CEA4-DC32-9744-1E49ECA0B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2DCC6C-8E9F-6208-DD47-90AD39505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E6FBD2-DD5A-75B3-ED1A-9F7AACA11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FDEF6F-C9C8-D613-C8F9-7EAF932F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E6C7E4-95FE-67E1-AC66-E5EBE780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BFF4B6-B57D-A7BC-FF2D-48828BF5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965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F5D8B-B27E-D9BB-8730-720923CB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B64507-FD8D-65BB-1256-4D2BF8BD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817AA-3079-CCCB-46BD-BB98E515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1684FC-76E6-0A1C-7E26-13C8C616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752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34E8E6-5248-6A1E-1532-D0BA4B7F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AA8342-CA2E-14DF-0B40-39889C06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FAD26E-C146-2F1B-8A7D-1CE8C93E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6293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B432B-1DEF-110F-5797-5AE712C4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98754C-93FA-5E74-F889-3F28EAB2F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A65B9D-61DA-A9DE-66B6-C7E874EAC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85E98A-3A70-2D79-BCF4-A6A21AA0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1D3BB5-DEF1-1ADE-8465-21891BE4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D59C83-353D-1554-6C0A-E11FBB82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654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7774B-24E0-2897-8C3E-D92379A94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C290E6-E017-0C79-F7D1-383DF54E7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15FE2F-E929-5072-B74C-2A58C91F3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F3176C-36F1-76F9-FED3-FA1E615D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8492A-A43D-6B93-D997-D2C27F0B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3D2F40-A595-B208-0DA0-7DBB46BC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241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BFAE1D-BD97-32EE-86D3-1DB82553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DD5A8F-BF84-88B6-8DEF-AD059533E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A1AEF2-0E0C-68DA-13F4-A248E3E2F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D5E404-7896-A744-975E-55965B06E428}" type="datetimeFigureOut">
              <a:rPr kumimoji="1" lang="ko-KR" altLang="en-US" smtClean="0"/>
              <a:t>2024. 8. 23.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44ABA-6B17-BDFE-E90D-79D1E608A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F4A1C-A381-1836-246E-B4A3C53D8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9FDAFA-FEA1-F541-B5AF-642A2AED8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48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93723-3F26-8F1B-B434-7E2FE1257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ko-KR" sz="5400" u="none" strike="noStrike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면접을</a:t>
            </a:r>
            <a:r>
              <a:rPr lang="en-US" altLang="ko-KR" sz="5400" u="none" strike="noStrike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ko-KR" sz="5400" u="none" strike="noStrike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위한</a:t>
            </a:r>
            <a:r>
              <a:rPr lang="en-US" altLang="ko-KR" sz="5400" u="none" strike="noStrike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CS </a:t>
            </a:r>
            <a:r>
              <a:rPr lang="ko-KR" altLang="ko-KR" sz="5400" u="none" strike="noStrike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전공지식</a:t>
            </a:r>
            <a:r>
              <a:rPr lang="en-US" altLang="ko-KR" sz="5400" u="none" strike="noStrike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ko-KR" sz="5400" u="none" strike="noStrike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노트</a:t>
            </a:r>
            <a:endParaRPr lang="en-US" altLang="ko-KR" sz="5400" u="none" strike="noStrike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D63BF7-E6D0-55DE-45FC-CE33A3C412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프로세스와 스레드</a:t>
            </a:r>
            <a:endParaRPr lang="en-US" altLang="ko-KR" sz="4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3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박주희</a:t>
            </a:r>
            <a:endParaRPr lang="ko-KR" altLang="ko-KR" sz="3000" u="none" strike="noStrike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480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41B20-AE78-F358-332F-1327A99C7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70EEE4-D2AE-BAA1-1661-FF961205FE23}"/>
              </a:ext>
            </a:extLst>
          </p:cNvPr>
          <p:cNvSpPr txBox="1"/>
          <p:nvPr/>
        </p:nvSpPr>
        <p:spPr>
          <a:xfrm>
            <a:off x="33867" y="135468"/>
            <a:ext cx="95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3.3.5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멀티 프로세싱</a:t>
            </a:r>
            <a:endParaRPr kumimoji="1" lang="en-US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D6A49D-3845-E827-688B-1E8CF25B1474}"/>
              </a:ext>
            </a:extLst>
          </p:cNvPr>
          <p:cNvSpPr txBox="1"/>
          <p:nvPr/>
        </p:nvSpPr>
        <p:spPr>
          <a:xfrm>
            <a:off x="298174" y="1570383"/>
            <a:ext cx="4826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highlight>
                  <a:srgbClr val="000080"/>
                </a:highligh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멀티 프로세싱</a:t>
            </a:r>
            <a:endParaRPr kumimoji="1" lang="en-US" altLang="ko-KR" dirty="0">
              <a:solidFill>
                <a:schemeClr val="bg1"/>
              </a:solidFill>
              <a:highlight>
                <a:srgbClr val="000080"/>
              </a:highligh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여러 개의 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CPU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로 동시에 여러 프로세스 수행</a:t>
            </a:r>
          </a:p>
          <a:p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IPC</a:t>
            </a:r>
          </a:p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프로세스 간 공통 메모리 영역에서 데이터 교환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2DD8BF-A0E7-B5FB-4855-EA56244BE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281" y="491553"/>
            <a:ext cx="3402000" cy="211159"/>
          </a:xfrm>
          <a:prstGeom prst="rect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6" name="그림 5" descr="텍스트, 스크린샷, 개, 포유류이(가) 표시된 사진&#10;&#10;자동 생성된 설명">
            <a:extLst>
              <a:ext uri="{FF2B5EF4-FFF2-40B4-BE49-F238E27FC236}">
                <a16:creationId xmlns:a16="http://schemas.microsoft.com/office/drawing/2014/main" id="{EBFAC9C4-C3C3-7F56-612D-85C9A26D8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281" y="978115"/>
            <a:ext cx="3403265" cy="3612482"/>
          </a:xfrm>
          <a:prstGeom prst="rect">
            <a:avLst/>
          </a:prstGeom>
          <a:ln w="63500" cap="rnd">
            <a:solidFill>
              <a:schemeClr val="tx2">
                <a:lumMod val="75000"/>
                <a:lumOff val="2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03265"/>
                      <a:gd name="connsiteY0" fmla="*/ 0 h 3612482"/>
                      <a:gd name="connsiteX1" fmla="*/ 3403265 w 3403265"/>
                      <a:gd name="connsiteY1" fmla="*/ 0 h 3612482"/>
                      <a:gd name="connsiteX2" fmla="*/ 3403265 w 3403265"/>
                      <a:gd name="connsiteY2" fmla="*/ 3612482 h 3612482"/>
                      <a:gd name="connsiteX3" fmla="*/ 0 w 3403265"/>
                      <a:gd name="connsiteY3" fmla="*/ 3612482 h 3612482"/>
                      <a:gd name="connsiteX4" fmla="*/ 0 w 3403265"/>
                      <a:gd name="connsiteY4" fmla="*/ 0 h 361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03265" h="3612482" fill="none" extrusionOk="0">
                        <a:moveTo>
                          <a:pt x="0" y="0"/>
                        </a:moveTo>
                        <a:cubicBezTo>
                          <a:pt x="1453898" y="-49533"/>
                          <a:pt x="1843097" y="-14809"/>
                          <a:pt x="3403265" y="0"/>
                        </a:cubicBezTo>
                        <a:cubicBezTo>
                          <a:pt x="3490904" y="755080"/>
                          <a:pt x="3330586" y="2099171"/>
                          <a:pt x="3403265" y="3612482"/>
                        </a:cubicBezTo>
                        <a:cubicBezTo>
                          <a:pt x="2928544" y="3564251"/>
                          <a:pt x="359932" y="3696937"/>
                          <a:pt x="0" y="3612482"/>
                        </a:cubicBezTo>
                        <a:cubicBezTo>
                          <a:pt x="-38581" y="2134493"/>
                          <a:pt x="63341" y="757190"/>
                          <a:pt x="0" y="0"/>
                        </a:cubicBezTo>
                        <a:close/>
                      </a:path>
                      <a:path w="3403265" h="3612482" stroke="0" extrusionOk="0">
                        <a:moveTo>
                          <a:pt x="0" y="0"/>
                        </a:moveTo>
                        <a:cubicBezTo>
                          <a:pt x="643944" y="118645"/>
                          <a:pt x="2191418" y="116012"/>
                          <a:pt x="3403265" y="0"/>
                        </a:cubicBezTo>
                        <a:cubicBezTo>
                          <a:pt x="3270383" y="1221194"/>
                          <a:pt x="3488216" y="2008517"/>
                          <a:pt x="3403265" y="3612482"/>
                        </a:cubicBezTo>
                        <a:cubicBezTo>
                          <a:pt x="1901268" y="3747082"/>
                          <a:pt x="479563" y="3455286"/>
                          <a:pt x="0" y="3612482"/>
                        </a:cubicBezTo>
                        <a:cubicBezTo>
                          <a:pt x="-20187" y="2447076"/>
                          <a:pt x="-152480" y="84874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7" name="화면 기록 2024-08-23 오전 2.51.05">
            <a:hlinkClick r:id="" action="ppaction://media"/>
            <a:extLst>
              <a:ext uri="{FF2B5EF4-FFF2-40B4-BE49-F238E27FC236}">
                <a16:creationId xmlns:a16="http://schemas.microsoft.com/office/drawing/2014/main" id="{17FC5079-8AF3-FE82-0022-0684E0B590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6281" y="4901106"/>
            <a:ext cx="3402000" cy="1465341"/>
          </a:xfrm>
          <a:prstGeom prst="rect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106DDD-DBC1-4F8B-4F2E-298352F0699D}"/>
              </a:ext>
            </a:extLst>
          </p:cNvPr>
          <p:cNvSpPr txBox="1"/>
          <p:nvPr/>
        </p:nvSpPr>
        <p:spPr>
          <a:xfrm>
            <a:off x="9863847" y="429836"/>
            <a:ext cx="18385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브라우저 프로세스</a:t>
            </a:r>
          </a:p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D7FA1-88B5-D40B-8FAF-3BCBA30886ED}"/>
              </a:ext>
            </a:extLst>
          </p:cNvPr>
          <p:cNvSpPr txBox="1"/>
          <p:nvPr/>
        </p:nvSpPr>
        <p:spPr>
          <a:xfrm>
            <a:off x="9862716" y="2784356"/>
            <a:ext cx="18385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렌더러</a:t>
            </a:r>
            <a:r>
              <a:rPr lang="ko-KR" altLang="en-US" sz="16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프로세스</a:t>
            </a:r>
          </a:p>
          <a:p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3B4AA0-4044-A129-3E27-79EF4448A604}"/>
              </a:ext>
            </a:extLst>
          </p:cNvPr>
          <p:cNvSpPr txBox="1"/>
          <p:nvPr/>
        </p:nvSpPr>
        <p:spPr>
          <a:xfrm>
            <a:off x="9862716" y="5514160"/>
            <a:ext cx="18385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플러그인</a:t>
            </a:r>
            <a:r>
              <a:rPr lang="ko-KR" altLang="en-US" sz="16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프로세스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62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707AE-D25E-F11F-E780-49893427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605B935-BCF3-345D-CD3E-135660E358B2}"/>
              </a:ext>
            </a:extLst>
          </p:cNvPr>
          <p:cNvSpPr txBox="1"/>
          <p:nvPr/>
        </p:nvSpPr>
        <p:spPr>
          <a:xfrm>
            <a:off x="33867" y="135468"/>
            <a:ext cx="95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3.3.6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멀티 스레드</a:t>
            </a:r>
            <a:endParaRPr kumimoji="1" lang="en-US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C170D-5CE7-2E48-3845-9D7278B502FC}"/>
              </a:ext>
            </a:extLst>
          </p:cNvPr>
          <p:cNvSpPr txBox="1"/>
          <p:nvPr/>
        </p:nvSpPr>
        <p:spPr>
          <a:xfrm>
            <a:off x="298174" y="1570383"/>
            <a:ext cx="497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highlight>
                  <a:srgbClr val="000080"/>
                </a:highligh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멀티 </a:t>
            </a:r>
            <a:r>
              <a:rPr kumimoji="1" lang="ko-KR" altLang="en-US" dirty="0" err="1">
                <a:solidFill>
                  <a:schemeClr val="bg1"/>
                </a:solidFill>
                <a:highlight>
                  <a:srgbClr val="000080"/>
                </a:highligh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스레딩</a:t>
            </a:r>
            <a:endParaRPr kumimoji="1" lang="en-US" altLang="ko-KR" dirty="0">
              <a:solidFill>
                <a:schemeClr val="bg1"/>
              </a:solidFill>
              <a:highlight>
                <a:srgbClr val="000080"/>
              </a:highligh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프로세스 작업 여러 개의 스레드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멀티 스레드로 처리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12" name="그림 1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270885E-DAA2-3EC7-FFE6-89A507D7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090233"/>
            <a:ext cx="5499100" cy="3914956"/>
          </a:xfrm>
          <a:prstGeom prst="rect">
            <a:avLst/>
          </a:prstGeom>
        </p:spPr>
      </p:pic>
      <p:pic>
        <p:nvPicPr>
          <p:cNvPr id="13" name="그림 1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B74BCC3-A8B9-432C-B658-5AECA1CC8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1242633"/>
            <a:ext cx="5499100" cy="39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6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E0FC2-C32F-13BD-27C9-82293A4D7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BA775E-73BA-F907-C9CF-438025B4A96C}"/>
              </a:ext>
            </a:extLst>
          </p:cNvPr>
          <p:cNvSpPr txBox="1"/>
          <p:nvPr/>
        </p:nvSpPr>
        <p:spPr>
          <a:xfrm>
            <a:off x="33867" y="135468"/>
            <a:ext cx="95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3.3.6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멀티 스레드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vs 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멀티 프로세싱</a:t>
            </a:r>
            <a:endParaRPr kumimoji="1" lang="en-US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76282C8-AA81-A8EE-8395-42B061D2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77" y="1492023"/>
            <a:ext cx="5789646" cy="387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3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3EEDF-310A-B71D-CB77-B02470D2B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99125-EF54-7F82-ED3B-1B594194A985}"/>
              </a:ext>
            </a:extLst>
          </p:cNvPr>
          <p:cNvSpPr txBox="1"/>
          <p:nvPr/>
        </p:nvSpPr>
        <p:spPr>
          <a:xfrm>
            <a:off x="1" y="2844224"/>
            <a:ext cx="12191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000" dirty="0"/>
              <a:t>질문 및 답변</a:t>
            </a:r>
          </a:p>
        </p:txBody>
      </p:sp>
    </p:spTree>
    <p:extLst>
      <p:ext uri="{BB962C8B-B14F-4D97-AF65-F5344CB8AC3E}">
        <p14:creationId xmlns:p14="http://schemas.microsoft.com/office/powerpoint/2010/main" val="56705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F06FB-43FE-D743-2A01-C21DA6A05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0405FE-EFBE-5BC3-0F48-3A5F0922B3D6}"/>
              </a:ext>
            </a:extLst>
          </p:cNvPr>
          <p:cNvSpPr txBox="1"/>
          <p:nvPr/>
        </p:nvSpPr>
        <p:spPr>
          <a:xfrm>
            <a:off x="33867" y="135468"/>
            <a:ext cx="95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3.3.1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프로세스와 컴파일 과정</a:t>
            </a:r>
            <a:endParaRPr kumimoji="1" lang="en-US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1026" name="Picture 2" descr="카페 알바가 당당하게 음료 먹고 포장까지&quot;… 사장의 하소연 &lt; 전체 &lt; 사회 &lt; 기사본문 - 대전일보">
            <a:extLst>
              <a:ext uri="{FF2B5EF4-FFF2-40B4-BE49-F238E27FC236}">
                <a16:creationId xmlns:a16="http://schemas.microsoft.com/office/drawing/2014/main" id="{91DD5257-C41A-ED9A-9A6B-4FAB09E2A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944" y="1331154"/>
            <a:ext cx="3664910" cy="244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컵은 다다익선! 내돈내산 홈카페 컵 모음.zip☕️ , 오늘의집 고수들의 꿀팁 | 라이프스타일 슈퍼앱, 오늘의집">
            <a:extLst>
              <a:ext uri="{FF2B5EF4-FFF2-40B4-BE49-F238E27FC236}">
                <a16:creationId xmlns:a16="http://schemas.microsoft.com/office/drawing/2014/main" id="{F4A38427-E81F-B3EC-2E6A-5D35C81A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231" y="4072132"/>
            <a:ext cx="1857210" cy="123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에스프레소를 추출하는 방법">
            <a:extLst>
              <a:ext uri="{FF2B5EF4-FFF2-40B4-BE49-F238E27FC236}">
                <a16:creationId xmlns:a16="http://schemas.microsoft.com/office/drawing/2014/main" id="{3C033B61-BEB1-BD8B-C0BD-B59B33789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989" b="550"/>
          <a:stretch/>
        </p:blipFill>
        <p:spPr bwMode="auto">
          <a:xfrm>
            <a:off x="7330853" y="4072132"/>
            <a:ext cx="1844699" cy="123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알고 마시면 더 맛있는 '카페라떼' : COFFEE GUIDE">
            <a:extLst>
              <a:ext uri="{FF2B5EF4-FFF2-40B4-BE49-F238E27FC236}">
                <a16:creationId xmlns:a16="http://schemas.microsoft.com/office/drawing/2014/main" id="{D3D557AD-67BF-AF04-4A7F-048B2BDC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964" y="4071405"/>
            <a:ext cx="1858302" cy="123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FD59C-B527-548E-83D0-6843B4F62B79}"/>
              </a:ext>
            </a:extLst>
          </p:cNvPr>
          <p:cNvSpPr txBox="1"/>
          <p:nvPr/>
        </p:nvSpPr>
        <p:spPr>
          <a:xfrm>
            <a:off x="298174" y="1570383"/>
            <a:ext cx="4517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highlight>
                  <a:srgbClr val="000080"/>
                </a:highligh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프로세스</a:t>
            </a:r>
            <a:endParaRPr kumimoji="1" lang="en-US" altLang="ko-KR" dirty="0">
              <a:solidFill>
                <a:schemeClr val="bg1"/>
              </a:solidFill>
              <a:highlight>
                <a:srgbClr val="000080"/>
              </a:highligh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컴퓨터에서 실행되는 모든 프로그램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스레드</a:t>
            </a:r>
            <a:endParaRPr kumimoji="1" lang="en-US" altLang="ko-KR" dirty="0">
              <a:solidFill>
                <a:schemeClr val="bg1"/>
              </a:solidFill>
              <a:highlight>
                <a:srgbClr val="000000"/>
              </a:highligh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프로세스 내 작업의 흐름</a:t>
            </a:r>
          </a:p>
        </p:txBody>
      </p:sp>
    </p:spTree>
    <p:extLst>
      <p:ext uri="{BB962C8B-B14F-4D97-AF65-F5344CB8AC3E}">
        <p14:creationId xmlns:p14="http://schemas.microsoft.com/office/powerpoint/2010/main" val="25595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9D3B3952-B40E-5AA1-D921-4ED659333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36" y="1005320"/>
            <a:ext cx="8617527" cy="48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0798E2-630B-CC5F-5AD7-90BBC74B43DE}"/>
              </a:ext>
            </a:extLst>
          </p:cNvPr>
          <p:cNvSpPr txBox="1"/>
          <p:nvPr/>
        </p:nvSpPr>
        <p:spPr>
          <a:xfrm>
            <a:off x="33867" y="135468"/>
            <a:ext cx="95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3.3.1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프로세스와 컴파일 과정</a:t>
            </a:r>
            <a:endParaRPr kumimoji="1" lang="en-US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3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A7949-6C54-AF2A-7FA3-EC5AE0EA9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C958AE-54F3-6CF8-F34E-282D1AEEDF31}"/>
              </a:ext>
            </a:extLst>
          </p:cNvPr>
          <p:cNvSpPr txBox="1"/>
          <p:nvPr/>
        </p:nvSpPr>
        <p:spPr>
          <a:xfrm>
            <a:off x="33867" y="135468"/>
            <a:ext cx="95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3.3.1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프로세스와 컴파일 과정</a:t>
            </a:r>
            <a:endParaRPr kumimoji="1" lang="en-US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3" name="그림 2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D983675A-BCC2-E011-3B09-D56B6436B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71" y="1581361"/>
            <a:ext cx="4722388" cy="3651250"/>
          </a:xfrm>
          <a:prstGeom prst="rect">
            <a:avLst/>
          </a:prstGeom>
        </p:spPr>
      </p:pic>
      <p:grpSp>
        <p:nvGrpSpPr>
          <p:cNvPr id="4" name="Group 13">
            <a:extLst>
              <a:ext uri="{FF2B5EF4-FFF2-40B4-BE49-F238E27FC236}">
                <a16:creationId xmlns:a16="http://schemas.microsoft.com/office/drawing/2014/main" id="{9C825A12-5804-AAFD-9944-F34D00A30395}"/>
              </a:ext>
            </a:extLst>
          </p:cNvPr>
          <p:cNvGrpSpPr>
            <a:grpSpLocks/>
          </p:cNvGrpSpPr>
          <p:nvPr/>
        </p:nvGrpSpPr>
        <p:grpSpPr bwMode="auto">
          <a:xfrm>
            <a:off x="6148388" y="1267036"/>
            <a:ext cx="4575175" cy="647700"/>
            <a:chOff x="1233" y="1948"/>
            <a:chExt cx="2882" cy="4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84B1B9-2F40-122E-04EF-3BE3EB5E9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019"/>
              <a:ext cx="626" cy="233"/>
            </a:xfrm>
            <a:prstGeom prst="rect">
              <a:avLst/>
            </a:prstGeom>
            <a:noFill/>
            <a:ln w="38100" cmpd="sng">
              <a:solidFill>
                <a:schemeClr val="accent1">
                  <a:lumMod val="75000"/>
                </a:schemeClr>
              </a:solidFill>
              <a:prstDash val="sysDash"/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3775"/>
                        <a:gd name="connsiteY0" fmla="*/ 0 h 369888"/>
                        <a:gd name="connsiteX1" fmla="*/ 516763 w 993775"/>
                        <a:gd name="connsiteY1" fmla="*/ 0 h 369888"/>
                        <a:gd name="connsiteX2" fmla="*/ 993775 w 993775"/>
                        <a:gd name="connsiteY2" fmla="*/ 0 h 369888"/>
                        <a:gd name="connsiteX3" fmla="*/ 993775 w 993775"/>
                        <a:gd name="connsiteY3" fmla="*/ 369888 h 369888"/>
                        <a:gd name="connsiteX4" fmla="*/ 506825 w 993775"/>
                        <a:gd name="connsiteY4" fmla="*/ 369888 h 369888"/>
                        <a:gd name="connsiteX5" fmla="*/ 0 w 993775"/>
                        <a:gd name="connsiteY5" fmla="*/ 369888 h 369888"/>
                        <a:gd name="connsiteX6" fmla="*/ 0 w 993775"/>
                        <a:gd name="connsiteY6" fmla="*/ 0 h 3698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93775" h="369888" fill="none" extrusionOk="0">
                          <a:moveTo>
                            <a:pt x="0" y="0"/>
                          </a:moveTo>
                          <a:cubicBezTo>
                            <a:pt x="220196" y="-9269"/>
                            <a:pt x="360514" y="37022"/>
                            <a:pt x="516763" y="0"/>
                          </a:cubicBezTo>
                          <a:cubicBezTo>
                            <a:pt x="673012" y="-37022"/>
                            <a:pt x="823420" y="1632"/>
                            <a:pt x="993775" y="0"/>
                          </a:cubicBezTo>
                          <a:cubicBezTo>
                            <a:pt x="1001729" y="135127"/>
                            <a:pt x="984774" y="262473"/>
                            <a:pt x="993775" y="369888"/>
                          </a:cubicBezTo>
                          <a:cubicBezTo>
                            <a:pt x="841171" y="372518"/>
                            <a:pt x="646727" y="321105"/>
                            <a:pt x="506825" y="369888"/>
                          </a:cubicBezTo>
                          <a:cubicBezTo>
                            <a:pt x="366923" y="418671"/>
                            <a:pt x="240882" y="329865"/>
                            <a:pt x="0" y="369888"/>
                          </a:cubicBezTo>
                          <a:cubicBezTo>
                            <a:pt x="-11045" y="239856"/>
                            <a:pt x="11383" y="176915"/>
                            <a:pt x="0" y="0"/>
                          </a:cubicBezTo>
                          <a:close/>
                        </a:path>
                        <a:path w="993775" h="369888" stroke="0" extrusionOk="0">
                          <a:moveTo>
                            <a:pt x="0" y="0"/>
                          </a:moveTo>
                          <a:cubicBezTo>
                            <a:pt x="125509" y="-36919"/>
                            <a:pt x="248779" y="4181"/>
                            <a:pt x="486950" y="0"/>
                          </a:cubicBezTo>
                          <a:cubicBezTo>
                            <a:pt x="725121" y="-4181"/>
                            <a:pt x="830932" y="11591"/>
                            <a:pt x="993775" y="0"/>
                          </a:cubicBezTo>
                          <a:cubicBezTo>
                            <a:pt x="1028169" y="105062"/>
                            <a:pt x="949671" y="222291"/>
                            <a:pt x="993775" y="369888"/>
                          </a:cubicBezTo>
                          <a:cubicBezTo>
                            <a:pt x="783630" y="393285"/>
                            <a:pt x="643242" y="339279"/>
                            <a:pt x="496888" y="369888"/>
                          </a:cubicBezTo>
                          <a:cubicBezTo>
                            <a:pt x="350534" y="400497"/>
                            <a:pt x="227922" y="325304"/>
                            <a:pt x="0" y="369888"/>
                          </a:cubicBezTo>
                          <a:cubicBezTo>
                            <a:pt x="-14116" y="232644"/>
                            <a:pt x="37907" y="13870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ko-KR" altLang="en-US" sz="1800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컴파일러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8580E5-C5A5-9ECF-67A5-1780CF955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1948"/>
              <a:ext cx="626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ko-KR" altLang="en-US" sz="1800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원시</a:t>
              </a:r>
            </a:p>
            <a:p>
              <a:pPr algn="ctr"/>
              <a:r>
                <a:rPr lang="ko-KR" altLang="en-US" sz="1800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프로그램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ED2E06-0947-5EF6-3070-6102B6620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1948"/>
              <a:ext cx="626" cy="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ko-KR" altLang="en-US" sz="1800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목적</a:t>
              </a:r>
            </a:p>
            <a:p>
              <a:pPr algn="ctr"/>
              <a:r>
                <a:rPr lang="ko-KR" altLang="en-US" sz="1800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프로그램</a:t>
              </a: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78BEB066-B196-6F76-AEDB-37CDEEBED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2160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321BC901-40EB-CDE9-C25C-96CAE1235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2" y="2150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FD3A0C6-1E26-EDE3-7351-79578E51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438" y="2756090"/>
            <a:ext cx="5455476" cy="30720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0930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95608-5359-266E-D618-241EB350F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3930A6-8606-13EA-C348-58124F60CF30}"/>
              </a:ext>
            </a:extLst>
          </p:cNvPr>
          <p:cNvSpPr txBox="1"/>
          <p:nvPr/>
        </p:nvSpPr>
        <p:spPr>
          <a:xfrm>
            <a:off x="33867" y="135468"/>
            <a:ext cx="95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3.3.2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프로세스의 상태</a:t>
            </a:r>
            <a:endParaRPr kumimoji="1" lang="en-US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10" name="그림 9" descr="원, 도표, 폰트이(가) 표시된 사진&#10;&#10;자동 생성된 설명">
            <a:extLst>
              <a:ext uri="{FF2B5EF4-FFF2-40B4-BE49-F238E27FC236}">
                <a16:creationId xmlns:a16="http://schemas.microsoft.com/office/drawing/2014/main" id="{F1129D80-D446-81FE-7234-DA9B1C2B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65" y="1543270"/>
            <a:ext cx="7933070" cy="37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6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CCF0A-659E-53DA-0C75-1043B062A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669F193-0913-8406-EC15-B517082E1E1A}"/>
              </a:ext>
            </a:extLst>
          </p:cNvPr>
          <p:cNvSpPr txBox="1"/>
          <p:nvPr/>
        </p:nvSpPr>
        <p:spPr>
          <a:xfrm>
            <a:off x="33867" y="135468"/>
            <a:ext cx="95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3.3.3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프로세스의 메모리 구조</a:t>
            </a:r>
            <a:endParaRPr kumimoji="1" lang="en-US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5122" name="Picture 2" descr="cs] 프로세스 메모리 구조">
            <a:extLst>
              <a:ext uri="{FF2B5EF4-FFF2-40B4-BE49-F238E27FC236}">
                <a16:creationId xmlns:a16="http://schemas.microsoft.com/office/drawing/2014/main" id="{B5E9C3A3-CE19-E3B8-D7C9-2527E0A0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82" y="917992"/>
            <a:ext cx="4255770" cy="50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B70ACB-60F4-AA58-5550-EE22059A7784}"/>
              </a:ext>
            </a:extLst>
          </p:cNvPr>
          <p:cNvCxnSpPr>
            <a:cxnSpLocks/>
          </p:cNvCxnSpPr>
          <p:nvPr/>
        </p:nvCxnSpPr>
        <p:spPr>
          <a:xfrm>
            <a:off x="408213" y="3047074"/>
            <a:ext cx="0" cy="763851"/>
          </a:xfrm>
          <a:prstGeom prst="straightConnector1">
            <a:avLst/>
          </a:prstGeom>
          <a:ln w="1206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A4D4B7-3E85-0C23-2522-BE2FD61F6F3E}"/>
              </a:ext>
            </a:extLst>
          </p:cNvPr>
          <p:cNvSpPr txBox="1"/>
          <p:nvPr/>
        </p:nvSpPr>
        <p:spPr>
          <a:xfrm>
            <a:off x="33867" y="1591271"/>
            <a:ext cx="822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b="1" u="none" strike="noStrike" dirty="0">
                <a:solidFill>
                  <a:srgbClr val="242424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Low Address</a:t>
            </a:r>
            <a:endParaRPr kumimoji="1" lang="ko-KR" altLang="en-US" sz="12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49384-A7AC-8926-41BC-F47E418728BD}"/>
              </a:ext>
            </a:extLst>
          </p:cNvPr>
          <p:cNvSpPr txBox="1"/>
          <p:nvPr/>
        </p:nvSpPr>
        <p:spPr>
          <a:xfrm>
            <a:off x="-2854" y="5105179"/>
            <a:ext cx="822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b="1" u="none" strike="noStrike" dirty="0">
                <a:solidFill>
                  <a:srgbClr val="242424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High</a:t>
            </a:r>
          </a:p>
          <a:p>
            <a:r>
              <a:rPr lang="en" altLang="ko-KR" sz="1200" b="1" u="none" strike="noStrike" dirty="0">
                <a:solidFill>
                  <a:srgbClr val="242424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Address</a:t>
            </a:r>
            <a:endParaRPr kumimoji="1" lang="ko-KR" altLang="en-US" sz="12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5124" name="Picture 4" descr="Linux 커널 | CPU 및 프로세스 관리 | devkuma">
            <a:extLst>
              <a:ext uri="{FF2B5EF4-FFF2-40B4-BE49-F238E27FC236}">
                <a16:creationId xmlns:a16="http://schemas.microsoft.com/office/drawing/2014/main" id="{49CD038A-F3D7-D1BC-FE47-EC73BDB65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41" y="2045565"/>
            <a:ext cx="6475646" cy="276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9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FC10E-319F-DC3E-4B23-B9378211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684AE8-4288-7A76-D0DF-5099C343BD15}"/>
              </a:ext>
            </a:extLst>
          </p:cNvPr>
          <p:cNvSpPr txBox="1"/>
          <p:nvPr/>
        </p:nvSpPr>
        <p:spPr>
          <a:xfrm>
            <a:off x="33867" y="135468"/>
            <a:ext cx="95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3.3.4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PCB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6B2E6-474E-B91D-C97F-C72D914B8277}"/>
              </a:ext>
            </a:extLst>
          </p:cNvPr>
          <p:cNvSpPr txBox="1"/>
          <p:nvPr/>
        </p:nvSpPr>
        <p:spPr>
          <a:xfrm>
            <a:off x="298174" y="1570383"/>
            <a:ext cx="4826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highlight>
                  <a:srgbClr val="000080"/>
                </a:highligh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PCB(Process Control Block)</a:t>
            </a:r>
          </a:p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프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로세스의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실행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저장하고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관리함</a:t>
            </a:r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메타데이터를 저장한 데이터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메타데이터</a:t>
            </a:r>
            <a:endParaRPr kumimoji="1" lang="en-US" altLang="ko-KR" dirty="0">
              <a:solidFill>
                <a:schemeClr val="bg1"/>
              </a:solidFill>
              <a:highlight>
                <a:srgbClr val="000000"/>
              </a:highligh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데이터를 위한 데이터</a:t>
            </a:r>
          </a:p>
        </p:txBody>
      </p:sp>
      <p:pic>
        <p:nvPicPr>
          <p:cNvPr id="6146" name="Picture 2" descr="기름이 (@gireumee) / X">
            <a:extLst>
              <a:ext uri="{FF2B5EF4-FFF2-40B4-BE49-F238E27FC236}">
                <a16:creationId xmlns:a16="http://schemas.microsoft.com/office/drawing/2014/main" id="{32D97288-EFAA-AE4D-91CA-951D172A6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802896"/>
            <a:ext cx="24638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OS 15] 아이폰 사진 메타데이터 확인 그리고 수정까지">
            <a:extLst>
              <a:ext uri="{FF2B5EF4-FFF2-40B4-BE49-F238E27FC236}">
                <a16:creationId xmlns:a16="http://schemas.microsoft.com/office/drawing/2014/main" id="{C3F901B7-BEE2-3A5E-B7A4-6C9E3F9DD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6"/>
          <a:stretch/>
        </p:blipFill>
        <p:spPr bwMode="auto">
          <a:xfrm>
            <a:off x="8820426" y="801796"/>
            <a:ext cx="2262419" cy="32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79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F4D93-A0DA-C053-3F17-5A5980D7A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587311D-F444-886A-59C7-DB27CCCD0B28}"/>
              </a:ext>
            </a:extLst>
          </p:cNvPr>
          <p:cNvSpPr txBox="1"/>
          <p:nvPr/>
        </p:nvSpPr>
        <p:spPr>
          <a:xfrm>
            <a:off x="33867" y="135468"/>
            <a:ext cx="95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3.3.4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PCB</a:t>
            </a:r>
          </a:p>
        </p:txBody>
      </p:sp>
      <p:pic>
        <p:nvPicPr>
          <p:cNvPr id="8194" name="Picture 2" descr="CS-JAVA-Study/Operating System/Context Switching &amp; PCB.md at main ·  bombo-dev/CS-JAVA-Study · GitHub">
            <a:extLst>
              <a:ext uri="{FF2B5EF4-FFF2-40B4-BE49-F238E27FC236}">
                <a16:creationId xmlns:a16="http://schemas.microsoft.com/office/drawing/2014/main" id="{85CA6EC3-93EF-D4EA-9547-AD29C37B1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06" y="695325"/>
            <a:ext cx="3854988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6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EC741-F738-8A25-B976-A5838FD5B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5974AA-F594-9E95-ABA1-0CE635EAF3FC}"/>
              </a:ext>
            </a:extLst>
          </p:cNvPr>
          <p:cNvSpPr txBox="1"/>
          <p:nvPr/>
        </p:nvSpPr>
        <p:spPr>
          <a:xfrm>
            <a:off x="33867" y="135468"/>
            <a:ext cx="956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3.3.4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PCB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3D2E7-6506-F633-89FC-4B84001D2774}"/>
              </a:ext>
            </a:extLst>
          </p:cNvPr>
          <p:cNvSpPr txBox="1"/>
          <p:nvPr/>
        </p:nvSpPr>
        <p:spPr>
          <a:xfrm>
            <a:off x="298174" y="1570383"/>
            <a:ext cx="4826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highlight>
                  <a:srgbClr val="000080"/>
                </a:highligh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컨텍스트</a:t>
            </a:r>
            <a:endParaRPr kumimoji="1" lang="en-US" altLang="ko-KR" dirty="0">
              <a:solidFill>
                <a:schemeClr val="bg1"/>
              </a:solidFill>
              <a:highlight>
                <a:srgbClr val="000080"/>
              </a:highligh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프로세스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/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스레드의 상태 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컨텍스트 스위칭</a:t>
            </a:r>
            <a:endParaRPr kumimoji="1" lang="en-US" altLang="ko-KR" dirty="0">
              <a:solidFill>
                <a:schemeClr val="bg1"/>
              </a:solidFill>
              <a:highlight>
                <a:srgbClr val="000000"/>
              </a:highligh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PCB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기반 프로세스 상태 저장 및 </a:t>
            </a:r>
            <a:r>
              <a:rPr kumimoji="1"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로드하는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과정</a:t>
            </a:r>
          </a:p>
        </p:txBody>
      </p:sp>
      <p:pic>
        <p:nvPicPr>
          <p:cNvPr id="9218" name="Picture 2" descr="컨텍스트 스위칭(context switching)">
            <a:extLst>
              <a:ext uri="{FF2B5EF4-FFF2-40B4-BE49-F238E27FC236}">
                <a16:creationId xmlns:a16="http://schemas.microsoft.com/office/drawing/2014/main" id="{C3E872CD-7151-E31D-D1C9-E8E17C457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538" y="733202"/>
            <a:ext cx="5154535" cy="41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컨텍스트스위칭 | hongbeen's blog">
            <a:extLst>
              <a:ext uri="{FF2B5EF4-FFF2-40B4-BE49-F238E27FC236}">
                <a16:creationId xmlns:a16="http://schemas.microsoft.com/office/drawing/2014/main" id="{2F58E96E-EF3F-20B5-35B0-E585CE49E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835" y="4877905"/>
            <a:ext cx="4749939" cy="12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7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158</Words>
  <Application>Microsoft Macintosh PowerPoint</Application>
  <PresentationFormat>와이드스크린</PresentationFormat>
  <Paragraphs>57</Paragraphs>
  <Slides>13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맑은 고딕</vt:lpstr>
      <vt:lpstr>Apple SD Gothic Neo</vt:lpstr>
      <vt:lpstr>KOPUBWORLDDOTUM LIGHT</vt:lpstr>
      <vt:lpstr>KOPUBWORLDDOTUM LIGHT</vt:lpstr>
      <vt:lpstr>KoPubWorldDotum Medium</vt:lpstr>
      <vt:lpstr>Arial</vt:lpstr>
      <vt:lpstr>Helvetica Neue</vt:lpstr>
      <vt:lpstr>Office 테마</vt:lpstr>
      <vt:lpstr>면접을 위한 CS 전공지식 노트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Carla Hawkins</dc:creator>
  <cp:lastModifiedBy>Carla Hawkins</cp:lastModifiedBy>
  <cp:revision>2</cp:revision>
  <dcterms:created xsi:type="dcterms:W3CDTF">2024-08-22T15:20:27Z</dcterms:created>
  <dcterms:modified xsi:type="dcterms:W3CDTF">2024-08-23T01:35:28Z</dcterms:modified>
</cp:coreProperties>
</file>